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8.jpg" ContentType="image/jpeg"/>
  <Override PartName="/ppt/media/image2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1"/>
  </p:notesMasterIdLst>
  <p:sldIdLst>
    <p:sldId id="258" r:id="rId2"/>
    <p:sldId id="281" r:id="rId3"/>
    <p:sldId id="257" r:id="rId4"/>
    <p:sldId id="286" r:id="rId5"/>
    <p:sldId id="279" r:id="rId6"/>
    <p:sldId id="261" r:id="rId7"/>
    <p:sldId id="260" r:id="rId8"/>
    <p:sldId id="259" r:id="rId9"/>
    <p:sldId id="262" r:id="rId10"/>
    <p:sldId id="263" r:id="rId11"/>
    <p:sldId id="265" r:id="rId12"/>
    <p:sldId id="266" r:id="rId13"/>
    <p:sldId id="267" r:id="rId14"/>
    <p:sldId id="264" r:id="rId15"/>
    <p:sldId id="280" r:id="rId16"/>
    <p:sldId id="268" r:id="rId17"/>
    <p:sldId id="269" r:id="rId18"/>
    <p:sldId id="271" r:id="rId19"/>
    <p:sldId id="270" r:id="rId20"/>
    <p:sldId id="285" r:id="rId21"/>
    <p:sldId id="274" r:id="rId22"/>
    <p:sldId id="275" r:id="rId23"/>
    <p:sldId id="276" r:id="rId24"/>
    <p:sldId id="273" r:id="rId25"/>
    <p:sldId id="277" r:id="rId26"/>
    <p:sldId id="283" r:id="rId27"/>
    <p:sldId id="284" r:id="rId28"/>
    <p:sldId id="282" r:id="rId29"/>
    <p:sldId id="278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8" autoAdjust="0"/>
  </p:normalViewPr>
  <p:slideViewPr>
    <p:cSldViewPr>
      <p:cViewPr varScale="1">
        <p:scale>
          <a:sx n="75" d="100"/>
          <a:sy n="75" d="100"/>
        </p:scale>
        <p:origin x="169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27F53-696C-456C-937A-1CC72BB44526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074B9-EDE0-4B89-B2AC-3571EB903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89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panoramas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074B9-EDE0-4B89-B2AC-3571EB903A9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64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hMaster</a:t>
            </a:r>
            <a:r>
              <a:rPr lang="en-US" dirty="0"/>
              <a:t>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Mastk</a:t>
            </a:r>
            <a:endParaRPr lang="en-US" dirty="0"/>
          </a:p>
          <a:p>
            <a:r>
              <a:rPr lang="en-US" dirty="0"/>
              <a:t>H</a:t>
            </a:r>
          </a:p>
          <a:p>
            <a:r>
              <a:rPr lang="en-US" dirty="0"/>
              <a:t>Ker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72921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31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5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3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9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80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0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8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02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28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9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ismath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KOUSSlKUJ-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KXztwtXaGo" TargetMode="External"/><Relationship Id="rId2" Type="http://schemas.openxmlformats.org/officeDocument/2006/relationships/hyperlink" Target="https://www.youtube.com/watch?v=JDUb6CurYJ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en.wikipedia.org/wiki/Lenna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inetools.com/image-edge-detection" TargetMode="External"/><Relationship Id="rId2" Type="http://schemas.openxmlformats.org/officeDocument/2006/relationships/hyperlink" Target="https://www.youtube.com/watch?v=hQ-bpfdWQh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www.youtube.com/watch?v=dY0K65eXhkA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youtube.com/watch?v=PySBQ8Q_R8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2whit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quickdraw.withgoogle.com/" TargetMode="External"/><Relationship Id="rId2" Type="http://schemas.openxmlformats.org/officeDocument/2006/relationships/hyperlink" Target="https://deepdreamgenerator.com/genera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QvIX3cY4lc" TargetMode="External"/><Relationship Id="rId2" Type="http://schemas.openxmlformats.org/officeDocument/2006/relationships/hyperlink" Target="https://www.youtube.com/watch?v=cQ54GDm1eL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vidia-research-mingyuliu.com/gaugan" TargetMode="External"/><Relationship Id="rId4" Type="http://schemas.openxmlformats.org/officeDocument/2006/relationships/hyperlink" Target="https://www.youtube.com/watch?v=p5U4NgVGAwg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Computer Vision</a:t>
            </a:r>
          </a:p>
        </p:txBody>
      </p:sp>
      <p:pic>
        <p:nvPicPr>
          <p:cNvPr id="1026" name="Picture 2" descr="Image result for computer vision">
            <a:extLst>
              <a:ext uri="{FF2B5EF4-FFF2-40B4-BE49-F238E27FC236}">
                <a16:creationId xmlns:a16="http://schemas.microsoft.com/office/drawing/2014/main" id="{BBD7E710-269F-4FB0-8DF7-C49D128F5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82" y="1257300"/>
            <a:ext cx="7716836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669D467-9216-4648-BC7D-086B81046826}"/>
              </a:ext>
            </a:extLst>
          </p:cNvPr>
          <p:cNvSpPr txBox="1">
            <a:spLocks/>
          </p:cNvSpPr>
          <p:nvPr/>
        </p:nvSpPr>
        <p:spPr>
          <a:xfrm>
            <a:off x="228600" y="5695465"/>
            <a:ext cx="8534400" cy="116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Yoni Chechik</a:t>
            </a:r>
          </a:p>
          <a:p>
            <a:r>
              <a:rPr lang="en-US" dirty="0">
                <a:hlinkClick r:id="rId3"/>
              </a:rPr>
              <a:t>www.AIisMath.com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30B61127-1E8D-4BE1-A62A-84BB4A615C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096000"/>
            <a:ext cx="698738" cy="69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03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539"/>
            <a:ext cx="9144000" cy="5139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2590800" y="2590800"/>
            <a:ext cx="1447800" cy="8382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66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PrimeSense</a:t>
            </a:r>
            <a:r>
              <a:rPr lang="en-US" dirty="0"/>
              <a:t> == </a:t>
            </a:r>
            <a:r>
              <a:rPr lang="en-US" dirty="0" err="1"/>
              <a:t>Kinect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Kinect for Xbox 360:</a:t>
            </a:r>
            <a:r>
              <a:rPr lang="en-US" dirty="0"/>
              <a:t> 3D scanner system using </a:t>
            </a:r>
            <a:r>
              <a:rPr lang="en-US" b="1" dirty="0"/>
              <a:t>Light Coding</a:t>
            </a:r>
            <a:r>
              <a:rPr lang="en-US" dirty="0"/>
              <a:t> approach for 3D reconstruction.</a:t>
            </a:r>
          </a:p>
          <a:p>
            <a:r>
              <a:rPr lang="en-US" dirty="0" err="1"/>
              <a:t>KinectFusion</a:t>
            </a:r>
            <a:r>
              <a:rPr lang="en-US" dirty="0"/>
              <a:t> [</a:t>
            </a:r>
            <a:r>
              <a:rPr lang="en-US" dirty="0" err="1"/>
              <a:t>Newcombe</a:t>
            </a:r>
            <a:r>
              <a:rPr lang="en-US" dirty="0"/>
              <a:t> et al., 2011] : </a:t>
            </a:r>
            <a:r>
              <a:rPr lang="en-US" dirty="0">
                <a:hlinkClick r:id="rId2"/>
              </a:rPr>
              <a:t>https://www.youtube.com/watch?v=KOUSSlKUJ-A</a:t>
            </a:r>
            <a:endParaRPr lang="en-US" dirty="0"/>
          </a:p>
        </p:txBody>
      </p:sp>
      <p:pic>
        <p:nvPicPr>
          <p:cNvPr id="3074" name="Picture 2" descr="https://upload.wikimedia.org/wikipedia/commons/thumb/6/67/Xbox-360-Kinect-Standalone.png/1920px-Xbox-360-Kinect-Standal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590800"/>
            <a:ext cx="3043708" cy="105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upload.wikimedia.org/wikipedia/commons/7/76/Kinect2-ir-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48" y="3733800"/>
            <a:ext cx="3605689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upload.wikimedia.org/wikipedia/commons/9/90/Kinect2-deepma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759200"/>
            <a:ext cx="3581400" cy="288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61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539"/>
            <a:ext cx="9144000" cy="5139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6705600" y="4038600"/>
            <a:ext cx="1447800" cy="8382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Mobileye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Mobileye</a:t>
            </a:r>
            <a:r>
              <a:rPr lang="en-US" dirty="0"/>
              <a:t> is an Israeli subsidiary of Intel corporation that develops vision-based advanced driver-assistance systems (ADAS) providing warnings for collision prevention and mitigation. [Wikipedia]</a:t>
            </a:r>
          </a:p>
          <a:p>
            <a:r>
              <a:rPr lang="en-US" dirty="0">
                <a:hlinkClick r:id="rId2"/>
              </a:rPr>
              <a:t>https://www.youtube.com/watch?v=JDUb6CurYJM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https://www.youtube.com/watch?v=fKXztwtXaGo</a:t>
            </a:r>
            <a:r>
              <a:rPr lang="en-US" dirty="0"/>
              <a:t> (Tesla- cooler!)</a:t>
            </a:r>
            <a:br>
              <a:rPr lang="en-US" dirty="0"/>
            </a:br>
            <a:endParaRPr lang="en-US" dirty="0"/>
          </a:p>
        </p:txBody>
      </p:sp>
      <p:pic>
        <p:nvPicPr>
          <p:cNvPr id="4098" name="Picture 2" descr="Image result for mobileye movi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62669"/>
            <a:ext cx="5867400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084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Image result for computer vision isra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7440"/>
            <a:ext cx="9144000" cy="513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81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CV related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Virtual/augmented reality</a:t>
            </a:r>
          </a:p>
          <a:p>
            <a:r>
              <a:rPr lang="en-US" dirty="0"/>
              <a:t>navigation</a:t>
            </a:r>
          </a:p>
          <a:p>
            <a:r>
              <a:rPr lang="en-US" dirty="0"/>
              <a:t>Gaming</a:t>
            </a:r>
          </a:p>
          <a:p>
            <a:r>
              <a:rPr lang="en-US" dirty="0"/>
              <a:t>medicine</a:t>
            </a:r>
          </a:p>
          <a:p>
            <a:r>
              <a:rPr lang="en-US" dirty="0"/>
              <a:t>And much more…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114800"/>
            <a:ext cx="4547022" cy="2600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812" y="1752600"/>
            <a:ext cx="2472891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167730"/>
            <a:ext cx="4500563" cy="254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 descr="Image result for computer vision tum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94" y="2243138"/>
            <a:ext cx="2612937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61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dirty="0"/>
              <a:t>What is computer vision (CV)?</a:t>
            </a:r>
          </a:p>
          <a:p>
            <a:r>
              <a:rPr lang="en-US" b="1" dirty="0"/>
              <a:t>Course outline</a:t>
            </a:r>
          </a:p>
          <a:p>
            <a:r>
              <a:rPr lang="en-US" dirty="0"/>
              <a:t>Intro to Python</a:t>
            </a:r>
          </a:p>
        </p:txBody>
      </p:sp>
    </p:spTree>
    <p:extLst>
      <p:ext uri="{BB962C8B-B14F-4D97-AF65-F5344CB8AC3E}">
        <p14:creationId xmlns:p14="http://schemas.microsoft.com/office/powerpoint/2010/main" val="3073265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3715298"/>
              </p:ext>
            </p:extLst>
          </p:nvPr>
        </p:nvGraphicFramePr>
        <p:xfrm>
          <a:off x="152400" y="838200"/>
          <a:ext cx="8839200" cy="5701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#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subject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Introduction to CV + Python: NumPy, Matplotlib, OpenCV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Image processing recap: convolutions, LPF, HPF, morphology, connected components, gamma correction, decimation, interpolation.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Edge detection: gradient (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roberts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prewitt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sobel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), Laplacian,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DoG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(derivative of Gaussian), canny edge detector.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Curve fitting: least squares, total least squares, RANSAC, Hough transform.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800" dirty="0">
                          <a:effectLst/>
                        </a:rPr>
                        <a:t>5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Image formation: BRDF, pinhole camera, digital camera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800" dirty="0">
                          <a:effectLst/>
                        </a:rPr>
                        <a:t>6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Geometric transformation: 2d-&gt;2d, 3d-&gt;3d, 3d-&gt;2d (perspective and homographic projection)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800" dirty="0">
                          <a:effectLst/>
                        </a:rPr>
                        <a:t>7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Camera calibration: extrinsic, intrinsic, radial distortion.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8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Stereo vision</a:t>
                      </a:r>
                      <a:r>
                        <a:rPr lang="he-IL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dual camera rectification, triangulation.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9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Features: feature detection, feature description, matching, SIFT, panoramas.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10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Stereo: SfM, Epipolar geometry, rectification, triangulation, matching.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Neural networks 1: intro, perceptron, dense layers, MNIST.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12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Neural Networks 2: CNN, back-propagation, </a:t>
                      </a:r>
                      <a:r>
                        <a:rPr lang="en-US" sz="18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tensorflow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896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more about </a:t>
            </a:r>
            <a:r>
              <a:rPr lang="en-US" dirty="0" err="1"/>
              <a:t>Lenna</a:t>
            </a:r>
            <a:r>
              <a:rPr lang="en-US" dirty="0"/>
              <a:t> – the standard test image: </a:t>
            </a:r>
            <a:r>
              <a:rPr lang="en-US" dirty="0">
                <a:hlinkClick r:id="rId2"/>
              </a:rPr>
              <a:t>https://en.wikipedia.org/wiki/Lenna</a:t>
            </a:r>
            <a:endParaRPr lang="en-US" dirty="0"/>
          </a:p>
        </p:txBody>
      </p:sp>
      <p:pic>
        <p:nvPicPr>
          <p:cNvPr id="8194" name="Picture 2" descr="Image result for image process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526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682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https://www.youtube.com/watch?v=hQ-bpfdWQh8</a:t>
            </a:r>
            <a:endParaRPr lang="en-US" dirty="0"/>
          </a:p>
          <a:p>
            <a:r>
              <a:rPr lang="en-US" dirty="0">
                <a:hlinkClick r:id="rId3"/>
              </a:rPr>
              <a:t>https://pinetools.com/image-edge-detection</a:t>
            </a:r>
            <a:endParaRPr lang="en-US" dirty="0"/>
          </a:p>
        </p:txBody>
      </p:sp>
      <p:pic>
        <p:nvPicPr>
          <p:cNvPr id="7170" name="Picture 2" descr="Image result for edge dete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62200"/>
            <a:ext cx="65913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43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Course details</a:t>
            </a:r>
          </a:p>
          <a:p>
            <a:r>
              <a:rPr lang="en-US" dirty="0"/>
              <a:t>What is computer vision (CV)?</a:t>
            </a:r>
          </a:p>
          <a:p>
            <a:r>
              <a:rPr lang="en-US" dirty="0"/>
              <a:t>Course outline</a:t>
            </a:r>
          </a:p>
          <a:p>
            <a:r>
              <a:rPr lang="en-US" dirty="0"/>
              <a:t>Intro to Python</a:t>
            </a:r>
          </a:p>
        </p:txBody>
      </p:sp>
    </p:spTree>
    <p:extLst>
      <p:ext uri="{BB962C8B-B14F-4D97-AF65-F5344CB8AC3E}">
        <p14:creationId xmlns:p14="http://schemas.microsoft.com/office/powerpoint/2010/main" val="4235222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C2D6-37D2-42E8-B5BC-414022ED0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 fitting &amp; Hough transform</a:t>
            </a:r>
          </a:p>
        </p:txBody>
      </p:sp>
      <p:pic>
        <p:nvPicPr>
          <p:cNvPr id="5" name="Content Placeholder 4" descr="A picture containing sitting, covered, black, table&#10;&#10;Description automatically generated">
            <a:extLst>
              <a:ext uri="{FF2B5EF4-FFF2-40B4-BE49-F238E27FC236}">
                <a16:creationId xmlns:a16="http://schemas.microsoft.com/office/drawing/2014/main" id="{46E5A2D9-F1B0-4184-BE0B-A12B561E8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60" y="1219200"/>
            <a:ext cx="4800600" cy="4198303"/>
          </a:xfrm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761D2CA2-3713-430D-963D-1339AD55A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0660"/>
            <a:ext cx="4373880" cy="293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608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cameras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formation: </a:t>
            </a:r>
            <a:r>
              <a:rPr lang="en-US" dirty="0">
                <a:hlinkClick r:id="rId2"/>
              </a:rPr>
              <a:t>https://www.youtube.com/watch?v=dY0K65eXhkA</a:t>
            </a:r>
            <a:endParaRPr lang="en-US" dirty="0"/>
          </a:p>
          <a:p>
            <a:r>
              <a:rPr lang="en-US" dirty="0"/>
              <a:t>2D &amp; 3D transformation.</a:t>
            </a:r>
          </a:p>
          <a:p>
            <a:endParaRPr lang="en-US" dirty="0"/>
          </a:p>
        </p:txBody>
      </p:sp>
      <p:pic>
        <p:nvPicPr>
          <p:cNvPr id="11268" name="Picture 4" descr="Image result for image homo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190212"/>
            <a:ext cx="9059985" cy="36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828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calibration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Fisheye correction from go-pro for example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290" name="Picture 2" descr="Image result for fisheye corr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90800"/>
            <a:ext cx="7162800" cy="403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886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&amp; 3d cameras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https://www.youtube.com/watch?v=PySBQ8Q_R8k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2057400"/>
            <a:ext cx="8915400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702" y="5257800"/>
            <a:ext cx="5762297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00574"/>
            <a:ext cx="3329082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3653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5" y="762000"/>
            <a:ext cx="8839200" cy="5715000"/>
          </a:xfrm>
        </p:spPr>
        <p:txBody>
          <a:bodyPr/>
          <a:lstStyle/>
          <a:p>
            <a:r>
              <a:rPr lang="en-US" dirty="0"/>
              <a:t>Extract interesting points from image for later recognition, stitching, learning and more.</a:t>
            </a:r>
          </a:p>
          <a:p>
            <a:r>
              <a:rPr lang="en-US" dirty="0">
                <a:hlinkClick r:id="rId3"/>
              </a:rPr>
              <a:t>http://www.in2white.com/</a:t>
            </a:r>
            <a:endParaRPr lang="en-US" dirty="0"/>
          </a:p>
          <a:p>
            <a:endParaRPr lang="en-US" dirty="0"/>
          </a:p>
        </p:txBody>
      </p:sp>
      <p:pic>
        <p:nvPicPr>
          <p:cNvPr id="10242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6755"/>
            <a:ext cx="6423660" cy="30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sift image stitch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110740"/>
            <a:ext cx="3352799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634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https://deepdreamgenerator.com/generator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https://quickdraw.withgoogle.com</a:t>
            </a:r>
            <a:endParaRPr lang="en-US" dirty="0"/>
          </a:p>
        </p:txBody>
      </p:sp>
      <p:pic>
        <p:nvPicPr>
          <p:cNvPr id="14338" name="Picture 2" descr="Image result for face recognition neural netwo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362200"/>
            <a:ext cx="4789714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mnis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9" y="4019055"/>
            <a:ext cx="4163786" cy="283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878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3561-6442-4459-8E22-E13716308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generator- style transfer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B8D6FD-7032-4B03-8826-74AAC83FB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042" y="762000"/>
            <a:ext cx="5741915" cy="5715000"/>
          </a:xfrm>
        </p:spPr>
      </p:pic>
    </p:spTree>
    <p:extLst>
      <p:ext uri="{BB962C8B-B14F-4D97-AF65-F5344CB8AC3E}">
        <p14:creationId xmlns:p14="http://schemas.microsoft.com/office/powerpoint/2010/main" val="1357970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1F04-E576-4E4E-BA51-3EBF9506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generator- style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DF145-F58B-4E5D-9A91-8A54F9A31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turtle swimming under water&#10;&#10;Description automatically generated">
            <a:extLst>
              <a:ext uri="{FF2B5EF4-FFF2-40B4-BE49-F238E27FC236}">
                <a16:creationId xmlns:a16="http://schemas.microsoft.com/office/drawing/2014/main" id="{268A8F04-704A-4C09-8D05-9C6424129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7" y="762000"/>
            <a:ext cx="572452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39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F2A0-26D8-467D-A3E3-3AE926C85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some more AI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04464-FE28-4D9F-BB8A-F2A8CDB16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fake</a:t>
            </a:r>
          </a:p>
          <a:p>
            <a:pPr lvl="1"/>
            <a:r>
              <a:rPr lang="en-US" dirty="0">
                <a:hlinkClick r:id="rId2"/>
              </a:rPr>
              <a:t>https://www.youtube.com/watch?v=cQ54GDm1eL0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https://www.youtube.com/watch?v=-QvIX3cY4lc</a:t>
            </a:r>
            <a:endParaRPr lang="en-US" dirty="0"/>
          </a:p>
          <a:p>
            <a:r>
              <a:rPr lang="en-US" dirty="0"/>
              <a:t>Nvidia </a:t>
            </a:r>
            <a:r>
              <a:rPr lang="en-US" dirty="0" err="1"/>
              <a:t>GauGAN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https://www.youtube.com/watch?v=p5U4NgVGAwg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http://nvidia-research-mingyuliu.com/gaugan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613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dirty="0"/>
              <a:t>What is computer vision (CV)?</a:t>
            </a:r>
          </a:p>
          <a:p>
            <a:r>
              <a:rPr lang="en-US" dirty="0"/>
              <a:t>Course outline</a:t>
            </a:r>
          </a:p>
          <a:p>
            <a:r>
              <a:rPr lang="en-US" b="1" dirty="0"/>
              <a:t>Intro to Python</a:t>
            </a:r>
          </a:p>
        </p:txBody>
      </p:sp>
    </p:spTree>
    <p:extLst>
      <p:ext uri="{BB962C8B-B14F-4D97-AF65-F5344CB8AC3E}">
        <p14:creationId xmlns:p14="http://schemas.microsoft.com/office/powerpoint/2010/main" val="109055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Lectures Based on the book: </a:t>
            </a:r>
            <a:r>
              <a:rPr lang="en-US" b="1" dirty="0"/>
              <a:t>Computer Vision: Algorithms and Applications</a:t>
            </a:r>
            <a:r>
              <a:rPr lang="en-US" dirty="0"/>
              <a:t>, 2010, Richard </a:t>
            </a:r>
            <a:r>
              <a:rPr lang="en-US" dirty="0" err="1"/>
              <a:t>Szeliski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http://szeliski.org/Book/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350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67F4A-B240-4F7F-9AE9-6424F59F7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67D34-50DB-4410-9DC0-C369CE7F0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student will know and understand key algorithms in computer vision.</a:t>
            </a:r>
          </a:p>
          <a:p>
            <a:r>
              <a:rPr lang="en-US" dirty="0"/>
              <a:t>The student will be familiar with the algorithmic R&amp;D process, with an emphasis on understanding the advantages and disadvantages of various algorithms and building an algorithmic system that concentrates on computer vision and image processing.</a:t>
            </a:r>
          </a:p>
          <a:p>
            <a:r>
              <a:rPr lang="en-US" dirty="0"/>
              <a:t>The student will be able to solve algorithmic problems with computer vision both at theoretical and practical level (in Python using NumPy, Matplotlib, OpenCV &amp; TensorFlow packages).</a:t>
            </a:r>
          </a:p>
        </p:txBody>
      </p:sp>
    </p:spTree>
    <p:extLst>
      <p:ext uri="{BB962C8B-B14F-4D97-AF65-F5344CB8AC3E}">
        <p14:creationId xmlns:p14="http://schemas.microsoft.com/office/powerpoint/2010/main" val="704940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prior knowledge in signal/image processing is assumed.</a:t>
            </a:r>
          </a:p>
          <a:p>
            <a:r>
              <a:rPr lang="en-US" dirty="0"/>
              <a:t>Heavy use in algebra and calculus- mathematical maturity </a:t>
            </a:r>
            <a:r>
              <a:rPr lang="en-US" b="1" dirty="0"/>
              <a:t>is assumed.</a:t>
            </a:r>
          </a:p>
        </p:txBody>
      </p:sp>
      <p:pic>
        <p:nvPicPr>
          <p:cNvPr id="15362" name="Picture 2" descr="Image 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81400"/>
            <a:ext cx="8105775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25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b="1" dirty="0"/>
              <a:t>What is computer vision (CV)?</a:t>
            </a:r>
          </a:p>
          <a:p>
            <a:r>
              <a:rPr lang="en-US" dirty="0"/>
              <a:t>Course outline</a:t>
            </a:r>
          </a:p>
          <a:p>
            <a:r>
              <a:rPr lang="en-US" dirty="0"/>
              <a:t>Intro to Python</a:t>
            </a:r>
          </a:p>
        </p:txBody>
      </p:sp>
      <p:pic>
        <p:nvPicPr>
          <p:cNvPr id="1026" name="Picture 2" descr="Image result for einstein quote dont believe to any quote">
            <a:extLst>
              <a:ext uri="{FF2B5EF4-FFF2-40B4-BE49-F238E27FC236}">
                <a16:creationId xmlns:a16="http://schemas.microsoft.com/office/drawing/2014/main" id="{4648CE92-073D-46F2-8384-9B737C669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619" y="2238375"/>
            <a:ext cx="3077381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288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Computer vision</a:t>
            </a:r>
            <a:r>
              <a:rPr lang="en-US" dirty="0"/>
              <a:t> is an interdisciplinary scientific field that deals with how computers can be made to gain high-level understanding from digital images or videos. [Wikipedia]</a:t>
            </a:r>
          </a:p>
          <a:p>
            <a:r>
              <a:rPr lang="en-US" b="1" dirty="0"/>
              <a:t>Image processing </a:t>
            </a:r>
            <a:r>
              <a:rPr lang="en-US" dirty="0"/>
              <a:t>is an umbrella term for many functions that analyze images or convert one representation of an image into another.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34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CV?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7571323"/>
              </p:ext>
            </p:extLst>
          </p:nvPr>
        </p:nvGraphicFramePr>
        <p:xfrm>
          <a:off x="152400" y="1219200"/>
          <a:ext cx="8839200" cy="1381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4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Output</a:t>
                      </a:r>
                    </a:p>
                    <a:p>
                      <a:r>
                        <a:rPr lang="en-US" dirty="0"/>
                        <a:t>Input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Signal processing 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Computer graphics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Computer 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Image 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F291A4E6-1026-4FA4-A5A9-F269A92365ED}"/>
              </a:ext>
            </a:extLst>
          </p:cNvPr>
          <p:cNvGrpSpPr/>
          <p:nvPr/>
        </p:nvGrpSpPr>
        <p:grpSpPr>
          <a:xfrm>
            <a:off x="1066800" y="2801815"/>
            <a:ext cx="6363676" cy="3834218"/>
            <a:chOff x="1066800" y="2801815"/>
            <a:chExt cx="6363676" cy="3834218"/>
          </a:xfrm>
        </p:grpSpPr>
        <p:sp>
          <p:nvSpPr>
            <p:cNvPr id="14" name="Oval 13"/>
            <p:cNvSpPr/>
            <p:nvPr/>
          </p:nvSpPr>
          <p:spPr>
            <a:xfrm>
              <a:off x="2743201" y="3645876"/>
              <a:ext cx="2057400" cy="20574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Image processing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2362201" y="3645876"/>
              <a:ext cx="2819400" cy="2895600"/>
            </a:xfrm>
            <a:prstGeom prst="ellipse">
              <a:avLst/>
            </a:prstGeom>
            <a:noFill/>
            <a:ln>
              <a:solidFill>
                <a:schemeClr val="accent6"/>
              </a:solidFill>
              <a:prstDash val="dash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066801" y="2878015"/>
              <a:ext cx="3200400" cy="3048000"/>
            </a:xfrm>
            <a:prstGeom prst="ellipse">
              <a:avLst/>
            </a:prstGeom>
            <a:noFill/>
            <a:ln>
              <a:solidFill>
                <a:srgbClr val="C00000"/>
              </a:solidFill>
              <a:prstDash val="dash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057400" y="2801815"/>
              <a:ext cx="4572001" cy="2133600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dash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638800" y="3778738"/>
              <a:ext cx="1791676" cy="1676400"/>
            </a:xfrm>
            <a:prstGeom prst="ellipse">
              <a:avLst/>
            </a:prstGeom>
            <a:noFill/>
            <a:ln>
              <a:solidFill>
                <a:srgbClr val="FFFF00"/>
              </a:solidFill>
              <a:prstDash val="dash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C73B0E1-F9C1-49EE-B9B8-85290D0CF0EB}"/>
                </a:ext>
              </a:extLst>
            </p:cNvPr>
            <p:cNvSpPr/>
            <p:nvPr/>
          </p:nvSpPr>
          <p:spPr>
            <a:xfrm>
              <a:off x="2269503" y="3555999"/>
              <a:ext cx="4147794" cy="1118577"/>
            </a:xfrm>
            <a:prstGeom prst="ellipse">
              <a:avLst/>
            </a:prstGeom>
            <a:noFill/>
            <a:ln>
              <a:solidFill>
                <a:srgbClr val="0070C0"/>
              </a:solidFill>
              <a:prstDash val="dash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3C1A3C1-61CA-428A-919A-9C4E47B463AC}"/>
                </a:ext>
              </a:extLst>
            </p:cNvPr>
            <p:cNvSpPr txBox="1"/>
            <p:nvPr/>
          </p:nvSpPr>
          <p:spPr>
            <a:xfrm>
              <a:off x="4438456" y="3684181"/>
              <a:ext cx="1659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Deep learning / NN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3580A8-48B0-4A6B-9C38-9FF41AFED6BC}"/>
                </a:ext>
              </a:extLst>
            </p:cNvPr>
            <p:cNvSpPr txBox="1"/>
            <p:nvPr/>
          </p:nvSpPr>
          <p:spPr>
            <a:xfrm>
              <a:off x="1066800" y="4088285"/>
              <a:ext cx="1219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Computer vision</a:t>
              </a:r>
            </a:p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692A72-9BC8-4BA1-B5B0-93CA937159A3}"/>
                </a:ext>
              </a:extLst>
            </p:cNvPr>
            <p:cNvSpPr txBox="1"/>
            <p:nvPr/>
          </p:nvSpPr>
          <p:spPr>
            <a:xfrm>
              <a:off x="4140135" y="3075600"/>
              <a:ext cx="1913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Machine learning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E03FE5-5B1F-4171-84BD-77FEAB209387}"/>
                </a:ext>
              </a:extLst>
            </p:cNvPr>
            <p:cNvSpPr txBox="1"/>
            <p:nvPr/>
          </p:nvSpPr>
          <p:spPr>
            <a:xfrm>
              <a:off x="6171415" y="4473750"/>
              <a:ext cx="1219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00"/>
                  </a:solidFill>
                </a:rPr>
                <a:t>Computer graphics</a:t>
              </a:r>
            </a:p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6C7128-F44E-49A7-A474-952EE61B6663}"/>
                </a:ext>
              </a:extLst>
            </p:cNvPr>
            <p:cNvSpPr txBox="1"/>
            <p:nvPr/>
          </p:nvSpPr>
          <p:spPr>
            <a:xfrm>
              <a:off x="3231039" y="5712703"/>
              <a:ext cx="1219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Signal processing</a:t>
              </a:r>
            </a:p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624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9636341">
            <a:off x="2362883" y="1539786"/>
            <a:ext cx="4243987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IT’s</a:t>
            </a:r>
          </a:p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f***</a:t>
            </a:r>
            <a:r>
              <a:rPr lang="en-US" sz="80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ing</a:t>
            </a:r>
            <a:endParaRPr lang="en-US" sz="8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cool</a:t>
            </a:r>
          </a:p>
        </p:txBody>
      </p:sp>
    </p:spTree>
    <p:extLst>
      <p:ext uri="{BB962C8B-B14F-4D97-AF65-F5344CB8AC3E}">
        <p14:creationId xmlns:p14="http://schemas.microsoft.com/office/powerpoint/2010/main" val="2213069541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3485</TotalTime>
  <Words>817</Words>
  <Application>Microsoft Office PowerPoint</Application>
  <PresentationFormat>On-screen Show (4:3)</PresentationFormat>
  <Paragraphs>142</Paragraphs>
  <Slides>29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class_layout</vt:lpstr>
      <vt:lpstr>Intro to Computer Vision</vt:lpstr>
      <vt:lpstr>contents</vt:lpstr>
      <vt:lpstr>References </vt:lpstr>
      <vt:lpstr>Course objectives</vt:lpstr>
      <vt:lpstr>Prerequisites </vt:lpstr>
      <vt:lpstr>contents</vt:lpstr>
      <vt:lpstr>What is CV?</vt:lpstr>
      <vt:lpstr>What is CV?</vt:lpstr>
      <vt:lpstr>Why CV?</vt:lpstr>
      <vt:lpstr>Why CV?</vt:lpstr>
      <vt:lpstr>PrimeSense == Kinect</vt:lpstr>
      <vt:lpstr>Why CV?</vt:lpstr>
      <vt:lpstr>Mobileye</vt:lpstr>
      <vt:lpstr>Why CV?</vt:lpstr>
      <vt:lpstr>More CV related topics</vt:lpstr>
      <vt:lpstr>contents</vt:lpstr>
      <vt:lpstr>Course outline</vt:lpstr>
      <vt:lpstr>Image processing</vt:lpstr>
      <vt:lpstr>Edge Detection</vt:lpstr>
      <vt:lpstr>Curve fitting &amp; Hough transform</vt:lpstr>
      <vt:lpstr>Digital cameras</vt:lpstr>
      <vt:lpstr>Image calibration</vt:lpstr>
      <vt:lpstr>Stereo &amp; 3d cameras</vt:lpstr>
      <vt:lpstr>Features</vt:lpstr>
      <vt:lpstr>Neural networks</vt:lpstr>
      <vt:lpstr>Dream generator- style transfer</vt:lpstr>
      <vt:lpstr>Dream generator- style transfer</vt:lpstr>
      <vt:lpstr>And some more AI stuff</vt:lpstr>
      <vt:lpstr>contents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Yoni Chechik</dc:creator>
  <cp:lastModifiedBy>Yoni Chechik</cp:lastModifiedBy>
  <cp:revision>57</cp:revision>
  <dcterms:created xsi:type="dcterms:W3CDTF">2019-07-08T06:45:54Z</dcterms:created>
  <dcterms:modified xsi:type="dcterms:W3CDTF">2023-12-21T07:59:47Z</dcterms:modified>
</cp:coreProperties>
</file>